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27"/>
  </p:notesMasterIdLst>
  <p:sldIdLst>
    <p:sldId id="458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468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1" r:id="rId24"/>
    <p:sldId id="469" r:id="rId25"/>
    <p:sldId id="4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602504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13B608-EA60-C09C-BB90-4D8FAF0369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Finite automata with and without epsilon transitions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74347C-AC9D-AB76-81D3-01B04949C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65" y="1269852"/>
            <a:ext cx="8538419" cy="489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66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94709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n>
                  <a:solidFill>
                    <a:schemeClr val="tx1"/>
                  </a:solidFill>
                </a:ln>
              </a:rPr>
              <a:t>Convert the ε -NFA into its equivalent DFA.</a:t>
            </a: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Eliminating 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moves in NFA (convert 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NFA to DFA)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0" name="Picture 9" descr="Conversion from NFA with Null to DFA">
            <a:extLst>
              <a:ext uri="{FF2B5EF4-FFF2-40B4-BE49-F238E27FC236}">
                <a16:creationId xmlns:a16="http://schemas.microsoft.com/office/drawing/2014/main" id="{D2E26F96-291B-C486-C1C7-A31F11DDC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6840760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0771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Solution:</a:t>
            </a:r>
          </a:p>
          <a:p>
            <a:endParaRPr lang="en-US" sz="600" b="1" dirty="0">
              <a:ln>
                <a:solidFill>
                  <a:schemeClr val="tx1"/>
                </a:solidFill>
              </a:ln>
            </a:endParaRP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Let us obtain 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of each state.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{q0} = {q0, q1, q2}  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{q1} = {q1}  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{q2} = {q2}  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{q3} = {q3}  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{q4} = {q4}  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Now, let 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{q0} = {q0, q1, q2}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state A.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</a:p>
          <a:p>
            <a:endParaRPr lang="en-US" sz="24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δ'(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A, 0) = 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{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δ((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q0, q1, q2), 0) }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= 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{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δ(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q0, 0) ∪ 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δ(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q1, 0) ∪ 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δ(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q2, 0) }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= </a:t>
            </a:r>
            <a:r>
              <a:rPr lang="el-GR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closure {q3}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= {q3}            call it as 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B.</a:t>
            </a:r>
          </a:p>
          <a:p>
            <a:endParaRPr lang="en-US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4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A, 1)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 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q0, q1, q2), 1) 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 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q0, 1) ∪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q1, 1) ∪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q2, 1) 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 {q3}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{q3} = B.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The partial DFA will be</a:t>
            </a: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4F6B0-3800-7F2D-D6E5-7394DEB36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62" y="3143886"/>
            <a:ext cx="4059025" cy="143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8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Now,</a:t>
            </a:r>
          </a:p>
          <a:p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B, 0)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 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q3, 0) 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ϕ</a:t>
            </a:r>
          </a:p>
          <a:p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B, 1)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 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q3, 1) 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 {q4}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{q4}            i.e. state C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For state C: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1.	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C, 0)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 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q4, 0) }  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ϕ  </a:t>
            </a:r>
          </a:p>
          <a:p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2.	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C, 1)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 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q4, 1) }  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ϕ </a:t>
            </a:r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57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b="1" dirty="0">
                <a:ln>
                  <a:solidFill>
                    <a:schemeClr val="tx1"/>
                  </a:solidFill>
                </a:ln>
              </a:rPr>
              <a:t>The DFA will be,</a:t>
            </a: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r>
              <a:rPr lang="en-IN" sz="2400" b="1" dirty="0">
                <a:ln>
                  <a:solidFill>
                    <a:schemeClr val="tx1"/>
                  </a:solidFill>
                </a:ln>
              </a:rPr>
              <a:t> 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1" name="Picture 10" descr="Conversion from NFA with Null to DFA">
            <a:extLst>
              <a:ext uri="{FF2B5EF4-FFF2-40B4-BE49-F238E27FC236}">
                <a16:creationId xmlns:a16="http://schemas.microsoft.com/office/drawing/2014/main" id="{26BAA92D-A4A9-BC2C-CE78-2FF9884DF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368550"/>
            <a:ext cx="4802107" cy="3220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2797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b="1" dirty="0">
                <a:ln>
                  <a:solidFill>
                    <a:schemeClr val="tx1"/>
                  </a:solidFill>
                </a:ln>
              </a:rPr>
              <a:t>The DFA will be,</a:t>
            </a: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endParaRPr lang="en-IN" sz="2400" b="1" dirty="0">
              <a:ln>
                <a:solidFill>
                  <a:schemeClr val="tx1"/>
                </a:solidFill>
              </a:ln>
            </a:endParaRPr>
          </a:p>
          <a:p>
            <a:r>
              <a:rPr lang="en-IN" sz="2400" b="1" dirty="0">
                <a:ln>
                  <a:solidFill>
                    <a:schemeClr val="tx1"/>
                  </a:solidFill>
                </a:ln>
              </a:rPr>
              <a:t> 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1" name="Picture 10" descr="Conversion from NFA with Null to DFA">
            <a:extLst>
              <a:ext uri="{FF2B5EF4-FFF2-40B4-BE49-F238E27FC236}">
                <a16:creationId xmlns:a16="http://schemas.microsoft.com/office/drawing/2014/main" id="{26BAA92D-A4A9-BC2C-CE78-2FF9884DF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368550"/>
            <a:ext cx="4802107" cy="3220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5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Example 2:  Convert the given NFA into its equivalent DFA.</a:t>
            </a: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4CDDE4-1D92-EFBF-FC68-B50992090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5" y="1957627"/>
            <a:ext cx="6289505" cy="161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23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Solution: Let us obtain the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 of each state.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1.	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closure(q0) = {q0, q1, q2}  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2.	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closure(q1) = {q1, q2}  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3.	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closure(q2) = {q2}  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Now we will obtain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δ' 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transition. Let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closure(q0) = {q0, q1, q2} call it as state A.</a:t>
            </a:r>
          </a:p>
          <a:p>
            <a:r>
              <a:rPr lang="el-GR" sz="2400" b="1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A, 0)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q0, q1, q2), 0)}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q0, 0) ∪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q1, 0) ∪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q2, 0)}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closure{q0}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              = {q0, q1, q2}</a:t>
            </a:r>
          </a:p>
          <a:p>
            <a:endParaRPr lang="en-US" sz="2400" b="1">
              <a:ln>
                <a:solidFill>
                  <a:schemeClr val="tx1"/>
                </a:solidFill>
              </a:ln>
            </a:endParaRPr>
          </a:p>
          <a:p>
            <a:r>
              <a:rPr lang="el-GR" sz="2400" b="1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A, 1)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q0, q1, q2), 1)}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q0, 1) ∪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q1, 1) ∪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q2, 1)}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closure{q1}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              = {q1, q2}         call it as state B</a:t>
            </a:r>
            <a:endParaRPr lang="en-U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03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A, 2)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q0, q1, q2), 2)}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q0, 2) ∪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q1, 2) ∪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q2, 2)}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closure{q2} 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{q2}         call it state C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Thus we have obtained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1.	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A, 0) = A  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2.	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A, 1) = B  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3.	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A, 2) = C  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The partial DFA will be:</a:t>
            </a: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428F54-F3AB-85B8-E959-700816D1A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933056"/>
            <a:ext cx="3468925" cy="233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73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Now we will find the transitions on states B and C for each input.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Hence</a:t>
            </a:r>
          </a:p>
          <a:p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B, 0)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q1, q2), 0)}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q1, 0) ∪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q2, 0)}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ϕ}</a:t>
            </a:r>
          </a:p>
          <a:p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              = ϕ</a:t>
            </a:r>
          </a:p>
          <a:p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B, 1)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q1, q2), 1)}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q1, 1) ∪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q2, 1)}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closure{q1}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{q1, q2}         i.e. state B itself</a:t>
            </a:r>
          </a:p>
          <a:p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B, 2)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q1, q2), 2)}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q1, 2) ∪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q2, 2)}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 dirty="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closure{q2}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              = {q2}         i.e. state C itself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5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Finite automata with and without epsilon transitions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21E56F-F0C0-1A6A-ED15-180ECB5A8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57" y="1916832"/>
            <a:ext cx="7992077" cy="324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61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Thus we have obtained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1.	δ'(B, 0) = ϕ  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2.	δ'(B, 1) = B  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3.	δ'(B, 2) = C  </a:t>
            </a: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The partial transition diagram will be</a:t>
            </a: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C5AA90-709E-0A6A-1743-FB70AC348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28" y="3407229"/>
            <a:ext cx="3346994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76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Now we will obtain transitions for C:</a:t>
            </a:r>
          </a:p>
          <a:p>
            <a:r>
              <a:rPr lang="el-GR" sz="2400" b="1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C, 0)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q2, 0)}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ϕ}</a:t>
            </a:r>
          </a:p>
          <a:p>
            <a:r>
              <a:rPr lang="el-GR" sz="2400" b="1">
                <a:ln>
                  <a:solidFill>
                    <a:schemeClr val="tx1"/>
                  </a:solidFill>
                </a:ln>
              </a:rPr>
              <a:t>              = ϕ</a:t>
            </a:r>
          </a:p>
          <a:p>
            <a:endParaRPr lang="el-GR" sz="2400" b="1">
              <a:ln>
                <a:solidFill>
                  <a:schemeClr val="tx1"/>
                </a:solidFill>
              </a:ln>
            </a:endParaRPr>
          </a:p>
          <a:p>
            <a:r>
              <a:rPr lang="el-GR" sz="2400" b="1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C, 1)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q2, 1)}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             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ϕ}</a:t>
            </a:r>
          </a:p>
          <a:p>
            <a:r>
              <a:rPr lang="el-GR" sz="2400" b="1">
                <a:ln>
                  <a:solidFill>
                    <a:schemeClr val="tx1"/>
                  </a:solidFill>
                </a:ln>
              </a:rPr>
              <a:t>              = ϕ</a:t>
            </a:r>
          </a:p>
          <a:p>
            <a:endParaRPr lang="el-GR" sz="2400" b="1">
              <a:ln>
                <a:solidFill>
                  <a:schemeClr val="tx1"/>
                </a:solidFill>
              </a:ln>
            </a:endParaRPr>
          </a:p>
          <a:p>
            <a:r>
              <a:rPr lang="el-GR" sz="2400" b="1">
                <a:ln>
                  <a:solidFill>
                    <a:schemeClr val="tx1"/>
                  </a:solidFill>
                </a:ln>
              </a:rPr>
              <a:t>δ'(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C, 2) = 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closure{</a:t>
            </a:r>
            <a:r>
              <a:rPr lang="el-GR" sz="2400" b="1">
                <a:ln>
                  <a:solidFill>
                    <a:schemeClr val="tx1"/>
                  </a:solidFill>
                </a:ln>
              </a:rPr>
              <a:t>δ(</a:t>
            </a:r>
            <a:r>
              <a:rPr lang="en-US" sz="2400" b="1">
                <a:ln>
                  <a:solidFill>
                    <a:schemeClr val="tx1"/>
                  </a:solidFill>
                </a:ln>
              </a:rPr>
              <a:t>q2, 2)}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              = {q2}</a:t>
            </a:r>
          </a:p>
          <a:p>
            <a:r>
              <a:rPr lang="en-US" sz="2400" b="1">
                <a:ln>
                  <a:solidFill>
                    <a:schemeClr val="tx1"/>
                  </a:solidFill>
                </a:ln>
              </a:rPr>
              <a:t>Hence the DFA is</a:t>
            </a:r>
            <a:endParaRPr lang="en-US" sz="2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83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0" y="944004"/>
            <a:ext cx="8921137" cy="550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endParaRPr lang="en-US" sz="2400" b="1" dirty="0">
              <a:ln>
                <a:solidFill>
                  <a:schemeClr val="tx1"/>
                </a:solidFill>
              </a:ln>
            </a:endParaRPr>
          </a:p>
          <a:p>
            <a:r>
              <a:rPr lang="en-US" sz="2400" b="1" dirty="0">
                <a:ln>
                  <a:solidFill>
                    <a:schemeClr val="tx1"/>
                  </a:solidFill>
                </a:ln>
              </a:rPr>
              <a:t>As A = {q0, q1, q2} in which final state q2 lies hence A is final state. B = {q1, q2} in which the state q2 lies hence B is also final state. C = {q2}, the state q2 lies hence C is also a final state.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F83259-3FD6-0C85-959C-8B0BB10CF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995315"/>
            <a:ext cx="4197946" cy="295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80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62052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89C54B-2430-C8B6-C0F1-2C6954A2D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8" y="1398117"/>
            <a:ext cx="7972731" cy="88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D37659-93B7-A5F4-AF92-62FA58A6C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05" y="2660992"/>
            <a:ext cx="8395093" cy="292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24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62052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89C54B-2430-C8B6-C0F1-2C6954A2D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8" y="1398117"/>
            <a:ext cx="7972731" cy="88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D37659-93B7-A5F4-AF92-62FA58A6C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05" y="2660992"/>
            <a:ext cx="8395093" cy="292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4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n>
                  <a:solidFill>
                    <a:schemeClr val="tx1"/>
                  </a:solidFill>
                </a:ln>
              </a:rPr>
              <a:t>Problems</a:t>
            </a: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</a:rPr>
              <a:t>1.	Construct є-NFA for accepting the keywords either web or </a:t>
            </a:r>
            <a:r>
              <a:rPr lang="en-US" sz="2400" dirty="0" err="1">
                <a:ln>
                  <a:solidFill>
                    <a:schemeClr val="tx1"/>
                  </a:solidFill>
                </a:ln>
              </a:rPr>
              <a:t>ebay</a:t>
            </a: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Construct є-NFA for accepting the keywords either if or for</a:t>
            </a: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Finite automata with and without epsilon transitions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6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Finite automata with and without epsilon transitions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7BB7F6-BE1B-57D7-5F20-82C313FF3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" y="1165112"/>
            <a:ext cx="8702962" cy="2993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DD2857-AFEB-5800-D218-603691DB6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24" y="4122627"/>
            <a:ext cx="3312368" cy="57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F8C4E24-E6A1-AFBE-5B38-63B6614D70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75" y="4613915"/>
            <a:ext cx="8281123" cy="1256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33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Finite automata with and without epsilon transitions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D1F49A-4AD1-18E9-2F7E-32005185C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52624"/>
            <a:ext cx="5594938" cy="2696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405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Finite automata with and without epsilon transitions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FF2EE8-E23F-0CF4-C8FF-444ED70F8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9395"/>
            <a:ext cx="6985381" cy="4978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70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62052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457200" indent="-457200">
              <a:buAutoNum type="arabicPeriod" startAt="2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89C54B-2430-C8B6-C0F1-2C6954A2D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8" y="1398117"/>
            <a:ext cx="7972731" cy="88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D37659-93B7-A5F4-AF92-62FA58A6C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05" y="2660992"/>
            <a:ext cx="8395093" cy="292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4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9209" y="1162052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N" sz="2400" dirty="0">
              <a:ln>
                <a:solidFill>
                  <a:schemeClr val="tx1"/>
                </a:solidFill>
              </a:ln>
            </a:endParaRPr>
          </a:p>
          <a:p>
            <a:endParaRPr lang="en-IN" sz="2400" dirty="0">
              <a:ln>
                <a:solidFill>
                  <a:schemeClr val="tx1"/>
                </a:solidFill>
              </a:ln>
            </a:endParaRPr>
          </a:p>
          <a:p>
            <a:endParaRPr lang="en-IN" sz="2400" dirty="0">
              <a:ln>
                <a:solidFill>
                  <a:schemeClr val="tx1"/>
                </a:solidFill>
              </a:ln>
            </a:endParaRPr>
          </a:p>
          <a:p>
            <a:endParaRPr lang="en-IN" sz="2400" dirty="0">
              <a:ln>
                <a:solidFill>
                  <a:schemeClr val="tx1"/>
                </a:solidFill>
              </a:ln>
            </a:endParaRPr>
          </a:p>
          <a:p>
            <a:endParaRPr lang="en-IN" sz="2400" dirty="0">
              <a:ln>
                <a:solidFill>
                  <a:schemeClr val="tx1"/>
                </a:solidFill>
              </a:ln>
            </a:endParaRPr>
          </a:p>
          <a:p>
            <a:endParaRPr lang="en-IN" sz="2400" dirty="0">
              <a:ln>
                <a:solidFill>
                  <a:schemeClr val="tx1"/>
                </a:solidFill>
              </a:ln>
            </a:endParaRPr>
          </a:p>
          <a:p>
            <a:endParaRPr lang="en-IN" sz="2400" dirty="0">
              <a:ln>
                <a:solidFill>
                  <a:schemeClr val="tx1"/>
                </a:solidFill>
              </a:ln>
            </a:endParaRPr>
          </a:p>
          <a:p>
            <a:endParaRPr lang="en-IN" sz="2400" dirty="0">
              <a:ln>
                <a:solidFill>
                  <a:schemeClr val="tx1"/>
                </a:solidFill>
              </a:ln>
            </a:endParaRPr>
          </a:p>
          <a:p>
            <a:r>
              <a:rPr lang="en-IN" sz="2400" dirty="0">
                <a:ln>
                  <a:solidFill>
                    <a:schemeClr val="tx1"/>
                  </a:solidFill>
                </a:ln>
              </a:rPr>
              <a:t>  </a:t>
            </a:r>
            <a:r>
              <a:rPr lang="az-Cyrl-AZ" sz="2400" dirty="0">
                <a:ln>
                  <a:solidFill>
                    <a:schemeClr val="tx1"/>
                  </a:solidFill>
                </a:ln>
              </a:rPr>
              <a:t>Є-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closure(1)={1,2,3,4,6}  </a:t>
            </a:r>
          </a:p>
          <a:p>
            <a:r>
              <a:rPr lang="en-IN" sz="2400" dirty="0">
                <a:ln>
                  <a:solidFill>
                    <a:schemeClr val="tx1"/>
                  </a:solidFill>
                </a:ln>
              </a:rPr>
              <a:t>  </a:t>
            </a:r>
            <a:r>
              <a:rPr lang="az-Cyrl-AZ" sz="2400" dirty="0">
                <a:ln>
                  <a:solidFill>
                    <a:schemeClr val="tx1"/>
                  </a:solidFill>
                </a:ln>
              </a:rPr>
              <a:t>Є-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closure(2)=?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</a:rPr>
              <a:t>  </a:t>
            </a:r>
            <a:r>
              <a:rPr lang="az-Cyrl-AZ" sz="2400" dirty="0">
                <a:ln>
                  <a:solidFill>
                    <a:schemeClr val="tx1"/>
                  </a:solidFill>
                </a:ln>
              </a:rPr>
              <a:t>Є-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closure (3)=?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</a:rPr>
              <a:t>  </a:t>
            </a:r>
            <a:r>
              <a:rPr lang="az-Cyrl-AZ" sz="2400" dirty="0">
                <a:ln>
                  <a:solidFill>
                    <a:schemeClr val="tx1"/>
                  </a:solidFill>
                </a:ln>
              </a:rPr>
              <a:t>Є-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closure (4)=?</a:t>
            </a:r>
          </a:p>
          <a:p>
            <a:r>
              <a:rPr lang="en-US" sz="2400" dirty="0">
                <a:ln>
                  <a:solidFill>
                    <a:schemeClr val="tx1"/>
                  </a:solidFill>
                </a:ln>
              </a:rPr>
              <a:t>  </a:t>
            </a:r>
            <a:r>
              <a:rPr lang="az-Cyrl-AZ" sz="2400" dirty="0">
                <a:ln>
                  <a:solidFill>
                    <a:schemeClr val="tx1"/>
                  </a:solidFill>
                </a:ln>
              </a:rPr>
              <a:t>Є-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closure (5)=?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6C0AF9-2888-4BCC-BA17-E6771DEC0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44" y="1162052"/>
            <a:ext cx="6840760" cy="29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45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62052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400">
                <a:ln>
                  <a:solidFill>
                    <a:schemeClr val="tx1"/>
                  </a:solidFill>
                </a:ln>
              </a:rPr>
              <a:t>1.	ε-</a:t>
            </a:r>
            <a:r>
              <a:rPr lang="en-US" sz="2400">
                <a:ln>
                  <a:solidFill>
                    <a:schemeClr val="tx1"/>
                  </a:solidFill>
                </a:ln>
              </a:rPr>
              <a:t>closure(q0) = {q0}  </a:t>
            </a:r>
          </a:p>
          <a:p>
            <a:r>
              <a:rPr lang="en-US" sz="2400">
                <a:ln>
                  <a:solidFill>
                    <a:schemeClr val="tx1"/>
                  </a:solidFill>
                </a:ln>
              </a:rPr>
              <a:t>2.	</a:t>
            </a:r>
            <a:r>
              <a:rPr lang="el-GR" sz="240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>
                <a:ln>
                  <a:solidFill>
                    <a:schemeClr val="tx1"/>
                  </a:solidFill>
                </a:ln>
              </a:rPr>
              <a:t>closure(q1) = {q1, q2}  </a:t>
            </a:r>
          </a:p>
          <a:p>
            <a:r>
              <a:rPr lang="en-US" sz="2400">
                <a:ln>
                  <a:solidFill>
                    <a:schemeClr val="tx1"/>
                  </a:solidFill>
                </a:ln>
              </a:rPr>
              <a:t>3.	</a:t>
            </a:r>
            <a:r>
              <a:rPr lang="el-GR" sz="2400">
                <a:ln>
                  <a:solidFill>
                    <a:schemeClr val="tx1"/>
                  </a:solidFill>
                </a:ln>
              </a:rPr>
              <a:t>ε-</a:t>
            </a:r>
            <a:r>
              <a:rPr lang="en-US" sz="2400">
                <a:ln>
                  <a:solidFill>
                    <a:schemeClr val="tx1"/>
                  </a:solidFill>
                </a:ln>
              </a:rPr>
              <a:t>closure(q2) = {q2} </a:t>
            </a: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Epsilon-Closure (</a:t>
            </a:r>
            <a:r>
              <a:rPr lang="az-Cyrl-AZ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є-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closure)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" name="Picture 9" descr="Eliminating Null Transitions">
            <a:extLst>
              <a:ext uri="{FF2B5EF4-FFF2-40B4-BE49-F238E27FC236}">
                <a16:creationId xmlns:a16="http://schemas.microsoft.com/office/drawing/2014/main" id="{1A28B1E5-B2A7-19A5-05E7-09C1CC3C4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1504916"/>
            <a:ext cx="6012165" cy="13480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319805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1826</Words>
  <Application>Microsoft Office PowerPoint</Application>
  <PresentationFormat>On-screen Show (4:3)</PresentationFormat>
  <Paragraphs>348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Berlin Sans FB</vt:lpstr>
      <vt:lpstr>Brush Script MT</vt:lpstr>
      <vt:lpstr>Calibri</vt:lpstr>
      <vt:lpstr>Calibri Light</vt:lpstr>
      <vt:lpstr>Franklin Gothic Book</vt:lpstr>
      <vt:lpstr>Times New Roman</vt:lpstr>
      <vt:lpstr>Wingdings 2</vt:lpstr>
      <vt:lpstr>Technic</vt:lpstr>
      <vt:lpstr>Metropolitan</vt:lpstr>
      <vt:lpstr>Finite automata with and without epsilon transitions </vt:lpstr>
      <vt:lpstr>Finite automata with and without epsilon transitions </vt:lpstr>
      <vt:lpstr>Finite automata with and without epsilon transitions </vt:lpstr>
      <vt:lpstr>Finite automata with and without epsilon transitions </vt:lpstr>
      <vt:lpstr>Finite automata with and without epsilon transitions </vt:lpstr>
      <vt:lpstr>Finite automata with and without epsilon transitions </vt:lpstr>
      <vt:lpstr>Epsilon-Closure (є-closure)</vt:lpstr>
      <vt:lpstr>Epsilon-Closure (є-closure)</vt:lpstr>
      <vt:lpstr>Epsilon-Closure (є-closure)</vt:lpstr>
      <vt:lpstr>Eliminating є moves in NFA (convert є-NFA to DFA)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  <vt:lpstr>Epsilon-Closure (є-closure)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115</cp:revision>
  <dcterms:created xsi:type="dcterms:W3CDTF">2019-07-11T08:42:48Z</dcterms:created>
  <dcterms:modified xsi:type="dcterms:W3CDTF">2023-10-24T02:35:58Z</dcterms:modified>
</cp:coreProperties>
</file>