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2" r:id="rId2"/>
  </p:sldMasterIdLst>
  <p:notesMasterIdLst>
    <p:notesMasterId r:id="rId27"/>
  </p:notesMasterIdLst>
  <p:sldIdLst>
    <p:sldId id="458" r:id="rId3"/>
    <p:sldId id="459" r:id="rId4"/>
    <p:sldId id="460" r:id="rId5"/>
    <p:sldId id="461" r:id="rId6"/>
    <p:sldId id="462" r:id="rId7"/>
    <p:sldId id="463" r:id="rId8"/>
    <p:sldId id="464" r:id="rId9"/>
    <p:sldId id="465" r:id="rId10"/>
    <p:sldId id="466" r:id="rId11"/>
    <p:sldId id="467" r:id="rId12"/>
    <p:sldId id="468" r:id="rId13"/>
    <p:sldId id="471" r:id="rId14"/>
    <p:sldId id="472" r:id="rId15"/>
    <p:sldId id="473" r:id="rId16"/>
    <p:sldId id="474" r:id="rId17"/>
    <p:sldId id="475" r:id="rId18"/>
    <p:sldId id="476" r:id="rId19"/>
    <p:sldId id="477" r:id="rId20"/>
    <p:sldId id="478" r:id="rId21"/>
    <p:sldId id="479" r:id="rId22"/>
    <p:sldId id="480" r:id="rId23"/>
    <p:sldId id="481" r:id="rId24"/>
    <p:sldId id="469" r:id="rId25"/>
    <p:sldId id="47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9" d="100"/>
          <a:sy n="59" d="100"/>
        </p:scale>
        <p:origin x="14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70192-259E-4B69-98FD-70C7043C4D88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16D9C-1955-4412-97E1-74B7BBFC2F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6629400" cy="2590800"/>
          </a:xfrm>
        </p:spPr>
        <p:txBody>
          <a:bodyPr anchor="t"/>
          <a:lstStyle>
            <a:lvl1pPr algn="ct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B992530-92A3-44B4-96DF-B2605C41F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275E-019F-4DBF-9570-2B2CFE581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3C3C-488C-4C21-8865-BBB9440A0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E0CA6-51E5-4909-A9E7-74F83F158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EE149-5D86-4BF5-BCC2-4D8A9996A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431925" y="365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584325" y="265113"/>
            <a:ext cx="6950075" cy="3667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52400" y="0"/>
            <a:ext cx="8778875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431925" y="2651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87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24232"/>
            <a:ext cx="9144001" cy="509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520" y="6602504"/>
            <a:ext cx="7893496" cy="162014"/>
          </a:xfrm>
        </p:spPr>
        <p:txBody>
          <a:bodyPr/>
          <a:lstStyle>
            <a:lvl1pPr algn="ctr">
              <a:defRPr b="1">
                <a:ln>
                  <a:noFill/>
                </a:ln>
                <a:solidFill>
                  <a:srgbClr val="002060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625655"/>
            <a:ext cx="538376" cy="115713"/>
          </a:xfrm>
        </p:spPr>
        <p:txBody>
          <a:bodyPr/>
          <a:lstStyle>
            <a:lvl1pPr>
              <a:defRPr sz="1800" b="1">
                <a:solidFill>
                  <a:srgbClr val="002060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981135-CAE6-4192-AE0D-CFEB106D2B27}"/>
              </a:ext>
            </a:extLst>
          </p:cNvPr>
          <p:cNvSpPr/>
          <p:nvPr userDrawn="1"/>
        </p:nvSpPr>
        <p:spPr>
          <a:xfrm>
            <a:off x="0" y="-9832"/>
            <a:ext cx="9144000" cy="914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n>
                <a:solidFill>
                  <a:schemeClr val="bg1"/>
                </a:solidFill>
              </a:ln>
              <a:solidFill>
                <a:schemeClr val="bg1">
                  <a:alpha val="8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13B608-EA60-C09C-BB90-4D8FAF0369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0"/>
            <a:ext cx="899592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995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73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C7008-F5ED-4269-A898-E084C9C899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936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6BB36-18C6-4FE9-B805-A8C3DE15B0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8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696200" cy="9906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91265"/>
            <a:ext cx="8610600" cy="4678363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228600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6ED7B-5CA3-4472-B01C-99CB7689D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9832"/>
            <a:ext cx="9144000" cy="9144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9D3AF6-13DD-4098-9AD3-7329A97353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0" y="0"/>
            <a:ext cx="1143000" cy="91440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8C28FB-DE10-4C5E-A921-43ECF992E8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948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BB723-660E-4467-8A37-055799D186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90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10998E90-0A32-499E-B1BB-FF45A4E227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045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E766B00E-CF0F-496B-9F75-F8C31B645E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132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6275E-019F-4DBF-9570-2B2CFE581B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164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E3C3C-488C-4C21-8865-BBB9440A05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0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3600"/>
            <a:ext cx="6629400" cy="1826363"/>
          </a:xfrm>
        </p:spPr>
        <p:txBody>
          <a:bodyPr tIns="0" bIns="0" anchor="t">
            <a:noAutofit/>
          </a:bodyPr>
          <a:lstStyle>
            <a:lvl1pPr algn="l">
              <a:buNone/>
              <a:defRPr sz="6600" b="1" cap="none" spc="0" baseline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ush Script MT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0"/>
            <a:ext cx="1219200" cy="284163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217A7-E8DB-44FD-ABFD-9152337CD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C7008-F5ED-4269-A898-E084C9C89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6BB36-18C6-4FE9-B805-A8C3DE15B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C28FB-DE10-4C5E-A921-43ECF992E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BB723-660E-4467-8A37-055799D18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 b="1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 b="1"/>
            </a:lvl1pPr>
            <a:lvl2pPr>
              <a:defRPr sz="2400" b="1"/>
            </a:lvl2pPr>
            <a:lvl3pPr>
              <a:defRPr sz="22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8E90-0A32-499E-B1BB-FF45A4E22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1219200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rgbClr val="FFD0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2600" y="2743200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 b="1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00E-CF0F-496B-9F75-F8C31B645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5410200"/>
            <a:ext cx="9144000" cy="14541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099" name="Title Placeholder 8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10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304800" y="1371600"/>
            <a:ext cx="76200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2A4EA7-F13F-43F3-A75F-8AA8F92E9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9" descr="iarelogo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1" name="Picture 9" descr="iarelogo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86776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b="1" kern="1200">
          <a:solidFill>
            <a:srgbClr val="FFD03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205" y="6510562"/>
            <a:ext cx="7779569" cy="19623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l">
              <a:defRPr sz="950" b="1">
                <a:solidFill>
                  <a:srgbClr val="002060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3522" y="6761162"/>
            <a:ext cx="798998" cy="196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1">
                <a:ln>
                  <a:noFill/>
                </a:ln>
                <a:solidFill>
                  <a:srgbClr val="002060">
                    <a:alpha val="20000"/>
                  </a:srgbClr>
                </a:solidFill>
                <a:latin typeface="+mj-lt"/>
              </a:defRPr>
            </a:lvl1pPr>
          </a:lstStyle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9" descr="iarelogo.JPG">
            <a:extLst>
              <a:ext uri="{FF2B5EF4-FFF2-40B4-BE49-F238E27FC236}">
                <a16:creationId xmlns:a16="http://schemas.microsoft.com/office/drawing/2014/main" id="{839266DC-9B3F-4D45-A256-2067344A6AF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822EEF6-5AB3-4A04-BD61-B94BD73F7243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9" descr="iarelogo.JPG">
            <a:extLst>
              <a:ext uri="{FF2B5EF4-FFF2-40B4-BE49-F238E27FC236}">
                <a16:creationId xmlns:a16="http://schemas.microsoft.com/office/drawing/2014/main" id="{2AE24995-5F57-42D7-A8F8-7B925B6EDA0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86776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358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29395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Finite automata with and without epsilon transitions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74347C-AC9D-AB76-81D3-01B04949C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65" y="1269852"/>
            <a:ext cx="8538419" cy="4895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266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94709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ln>
                  <a:solidFill>
                    <a:schemeClr val="tx1"/>
                  </a:solidFill>
                </a:ln>
              </a:rPr>
              <a:t>Convert the ε -NFA into its equivalent DFA.</a:t>
            </a: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Eliminating </a:t>
            </a:r>
            <a:r>
              <a:rPr lang="az-Cyrl-AZ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є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moves in NFA (convert </a:t>
            </a:r>
            <a:r>
              <a:rPr lang="az-Cyrl-AZ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є-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NFA to DFA)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10" name="Picture 9" descr="Conversion from NFA with Null to DFA">
            <a:extLst>
              <a:ext uri="{FF2B5EF4-FFF2-40B4-BE49-F238E27FC236}">
                <a16:creationId xmlns:a16="http://schemas.microsoft.com/office/drawing/2014/main" id="{D2E26F96-291B-C486-C1C7-A31F11DDC8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8"/>
            <a:ext cx="6840760" cy="2880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0771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0" y="944004"/>
            <a:ext cx="8921137" cy="550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Solution:</a:t>
            </a:r>
          </a:p>
          <a:p>
            <a:endParaRPr lang="en-US" sz="600" b="1" dirty="0">
              <a:ln>
                <a:solidFill>
                  <a:schemeClr val="tx1"/>
                </a:solidFill>
              </a:ln>
            </a:endParaRPr>
          </a:p>
          <a:p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Let us obtain </a:t>
            </a:r>
            <a:r>
              <a:rPr lang="el-GR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ε-</a:t>
            </a:r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closure of each state.</a:t>
            </a:r>
          </a:p>
          <a:p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el-GR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ε-</a:t>
            </a:r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closure {q0} = {q0, q1, q2}  </a:t>
            </a:r>
          </a:p>
          <a:p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el-GR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ε-</a:t>
            </a:r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closure {q1} = {q1}  </a:t>
            </a:r>
          </a:p>
          <a:p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el-GR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ε-</a:t>
            </a:r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closure {q2} = {q2}  </a:t>
            </a:r>
          </a:p>
          <a:p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el-GR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ε-</a:t>
            </a:r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closure {q3} = {q3}  </a:t>
            </a:r>
          </a:p>
          <a:p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5.	</a:t>
            </a:r>
            <a:r>
              <a:rPr lang="el-GR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ε-</a:t>
            </a:r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closure {q4} = {q4}  </a:t>
            </a:r>
          </a:p>
          <a:p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Now, let </a:t>
            </a:r>
            <a:r>
              <a:rPr lang="el-GR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ε-</a:t>
            </a:r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closure {q0} = {q0, q1, q2} </a:t>
            </a: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state A.</a:t>
            </a:r>
          </a:p>
          <a:p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Hence</a:t>
            </a:r>
          </a:p>
          <a:p>
            <a:endParaRPr lang="en-US" sz="24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δ'(</a:t>
            </a:r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A, 0) = </a:t>
            </a:r>
            <a:r>
              <a:rPr lang="el-GR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ε-</a:t>
            </a:r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closure {</a:t>
            </a:r>
            <a:r>
              <a:rPr lang="el-GR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δ((</a:t>
            </a:r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q0, q1, q2), 0) }</a:t>
            </a:r>
          </a:p>
          <a:p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= </a:t>
            </a:r>
            <a:r>
              <a:rPr lang="el-GR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ε-</a:t>
            </a:r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closure {</a:t>
            </a:r>
            <a:r>
              <a:rPr lang="el-GR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δ(</a:t>
            </a:r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q0, 0) ∪ </a:t>
            </a:r>
            <a:r>
              <a:rPr lang="el-GR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δ(</a:t>
            </a:r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q1, 0) ∪ </a:t>
            </a:r>
            <a:r>
              <a:rPr lang="el-GR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δ(</a:t>
            </a:r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q2, 0) }</a:t>
            </a:r>
          </a:p>
          <a:p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= </a:t>
            </a:r>
            <a:r>
              <a:rPr lang="el-GR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ε-</a:t>
            </a:r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closure {q3}</a:t>
            </a:r>
          </a:p>
          <a:p>
            <a:r>
              <a:rPr lang="en-US" sz="24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= {q3}            call it as </a:t>
            </a: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 B.</a:t>
            </a:r>
          </a:p>
          <a:p>
            <a:endParaRPr lang="en-US" sz="24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Epsilon-Closure (</a:t>
            </a:r>
            <a:r>
              <a:rPr lang="az-Cyrl-AZ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є-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closure)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547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0" y="944004"/>
            <a:ext cx="8921137" cy="550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δ'(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A, 1)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 {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q0, q1, q2), 1) }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             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 {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q0, 1) ∪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q1, 1) ∪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q2, 1) }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             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 {q3}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              = {q3} = B.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The partial DFA will be</a:t>
            </a: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Epsilon-Closure (</a:t>
            </a:r>
            <a:r>
              <a:rPr lang="az-Cyrl-AZ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є-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closure)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B4F6B0-3800-7F2D-D6E5-7394DEB36F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62" y="3143886"/>
            <a:ext cx="4059025" cy="1437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681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0" y="944004"/>
            <a:ext cx="8921137" cy="550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Now,</a:t>
            </a:r>
          </a:p>
          <a:p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δ'(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B, 0)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 {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q3, 0) }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             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ϕ</a:t>
            </a:r>
          </a:p>
          <a:p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δ'(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B, 1)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 {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q3, 1) }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             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 {q4}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              = {q4}            i.e. state C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For state C: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1.	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δ'(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C, 0)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 {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q4, 0) }  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            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ϕ  </a:t>
            </a:r>
          </a:p>
          <a:p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2.	δ'(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C, 1)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 {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q4, 1) }  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             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ϕ </a:t>
            </a:r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Epsilon-Closure (</a:t>
            </a:r>
            <a:r>
              <a:rPr lang="az-Cyrl-AZ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є-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closure)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57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0" y="944004"/>
            <a:ext cx="8921137" cy="550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2400" b="1" dirty="0">
                <a:ln>
                  <a:solidFill>
                    <a:schemeClr val="tx1"/>
                  </a:solidFill>
                </a:ln>
              </a:rPr>
              <a:t>The DFA will be,</a:t>
            </a: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r>
              <a:rPr lang="en-IN" sz="2400" b="1" dirty="0">
                <a:ln>
                  <a:solidFill>
                    <a:schemeClr val="tx1"/>
                  </a:solidFill>
                </a:ln>
              </a:rPr>
              <a:t> </a:t>
            </a: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Epsilon-Closure (</a:t>
            </a:r>
            <a:r>
              <a:rPr lang="az-Cyrl-AZ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є-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closure)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11" name="Picture 10" descr="Conversion from NFA with Null to DFA">
            <a:extLst>
              <a:ext uri="{FF2B5EF4-FFF2-40B4-BE49-F238E27FC236}">
                <a16:creationId xmlns:a16="http://schemas.microsoft.com/office/drawing/2014/main" id="{26BAA92D-A4A9-BC2C-CE78-2FF9884DFE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2368550"/>
            <a:ext cx="4802107" cy="3220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2797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0" y="944004"/>
            <a:ext cx="8921137" cy="550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2400" b="1" dirty="0">
                <a:ln>
                  <a:solidFill>
                    <a:schemeClr val="tx1"/>
                  </a:solidFill>
                </a:ln>
              </a:rPr>
              <a:t>The DFA will be,</a:t>
            </a: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endParaRPr lang="en-IN" sz="2400" b="1" dirty="0">
              <a:ln>
                <a:solidFill>
                  <a:schemeClr val="tx1"/>
                </a:solidFill>
              </a:ln>
            </a:endParaRPr>
          </a:p>
          <a:p>
            <a:r>
              <a:rPr lang="en-IN" sz="2400" b="1" dirty="0">
                <a:ln>
                  <a:solidFill>
                    <a:schemeClr val="tx1"/>
                  </a:solidFill>
                </a:ln>
              </a:rPr>
              <a:t> </a:t>
            </a: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Epsilon-Closure (</a:t>
            </a:r>
            <a:r>
              <a:rPr lang="az-Cyrl-AZ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є-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closure)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11" name="Picture 10" descr="Conversion from NFA with Null to DFA">
            <a:extLst>
              <a:ext uri="{FF2B5EF4-FFF2-40B4-BE49-F238E27FC236}">
                <a16:creationId xmlns:a16="http://schemas.microsoft.com/office/drawing/2014/main" id="{26BAA92D-A4A9-BC2C-CE78-2FF9884DFE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2368550"/>
            <a:ext cx="4802107" cy="3220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653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0" y="944004"/>
            <a:ext cx="8921137" cy="550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Example 2:  Convert the given NFA into its equivalent DFA.</a:t>
            </a: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Epsilon-Closure (</a:t>
            </a:r>
            <a:r>
              <a:rPr lang="az-Cyrl-AZ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є-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closure)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4CDDE4-1D92-EFBF-FC68-B509920903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5" y="1957627"/>
            <a:ext cx="6289505" cy="1615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823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0" y="944004"/>
            <a:ext cx="8921137" cy="550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>
                <a:ln>
                  <a:solidFill>
                    <a:schemeClr val="tx1"/>
                  </a:solidFill>
                </a:ln>
              </a:rPr>
              <a:t>Solution: Let us obtain the 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closure of each state.</a:t>
            </a:r>
          </a:p>
          <a:p>
            <a:r>
              <a:rPr lang="en-US" sz="2400" b="1">
                <a:ln>
                  <a:solidFill>
                    <a:schemeClr val="tx1"/>
                  </a:solidFill>
                </a:ln>
              </a:rPr>
              <a:t>1.	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closure(q0) = {q0, q1, q2}  </a:t>
            </a:r>
          </a:p>
          <a:p>
            <a:r>
              <a:rPr lang="en-US" sz="2400" b="1">
                <a:ln>
                  <a:solidFill>
                    <a:schemeClr val="tx1"/>
                  </a:solidFill>
                </a:ln>
              </a:rPr>
              <a:t>2.	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closure(q1) = {q1, q2}  </a:t>
            </a:r>
          </a:p>
          <a:p>
            <a:r>
              <a:rPr lang="en-US" sz="2400" b="1">
                <a:ln>
                  <a:solidFill>
                    <a:schemeClr val="tx1"/>
                  </a:solidFill>
                </a:ln>
              </a:rPr>
              <a:t>3.	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closure(q2) = {q2}  </a:t>
            </a:r>
          </a:p>
          <a:p>
            <a:r>
              <a:rPr lang="en-US" sz="2400" b="1">
                <a:ln>
                  <a:solidFill>
                    <a:schemeClr val="tx1"/>
                  </a:solidFill>
                </a:ln>
              </a:rPr>
              <a:t>Now we will obtain 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δ' 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transition. Let 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closure(q0) = {q0, q1, q2} call it as state A.</a:t>
            </a:r>
          </a:p>
          <a:p>
            <a:r>
              <a:rPr lang="el-GR" sz="2400" b="1">
                <a:ln>
                  <a:solidFill>
                    <a:schemeClr val="tx1"/>
                  </a:solidFill>
                </a:ln>
              </a:rPr>
              <a:t>δ'(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A, 0) = 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closure{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δ((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q0, q1, q2), 0)}</a:t>
            </a:r>
          </a:p>
          <a:p>
            <a:r>
              <a:rPr lang="en-US" sz="2400" b="1">
                <a:ln>
                  <a:solidFill>
                    <a:schemeClr val="tx1"/>
                  </a:solidFill>
                </a:ln>
              </a:rPr>
              <a:t>              = 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closure{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q0, 0) ∪ 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q1, 0) ∪ 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q2, 0)}</a:t>
            </a:r>
          </a:p>
          <a:p>
            <a:r>
              <a:rPr lang="en-US" sz="2400" b="1">
                <a:ln>
                  <a:solidFill>
                    <a:schemeClr val="tx1"/>
                  </a:solidFill>
                </a:ln>
              </a:rPr>
              <a:t>              = 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closure{q0}</a:t>
            </a:r>
          </a:p>
          <a:p>
            <a:r>
              <a:rPr lang="en-US" sz="2400" b="1">
                <a:ln>
                  <a:solidFill>
                    <a:schemeClr val="tx1"/>
                  </a:solidFill>
                </a:ln>
              </a:rPr>
              <a:t>              = {q0, q1, q2}</a:t>
            </a:r>
          </a:p>
          <a:p>
            <a:endParaRPr lang="en-US" sz="2400" b="1">
              <a:ln>
                <a:solidFill>
                  <a:schemeClr val="tx1"/>
                </a:solidFill>
              </a:ln>
            </a:endParaRPr>
          </a:p>
          <a:p>
            <a:r>
              <a:rPr lang="el-GR" sz="2400" b="1">
                <a:ln>
                  <a:solidFill>
                    <a:schemeClr val="tx1"/>
                  </a:solidFill>
                </a:ln>
              </a:rPr>
              <a:t>δ'(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A, 1) = 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closure{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δ((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q0, q1, q2), 1)}</a:t>
            </a:r>
          </a:p>
          <a:p>
            <a:r>
              <a:rPr lang="en-US" sz="2400" b="1">
                <a:ln>
                  <a:solidFill>
                    <a:schemeClr val="tx1"/>
                  </a:solidFill>
                </a:ln>
              </a:rPr>
              <a:t>              = 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closure{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q0, 1) ∪ 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q1, 1) ∪ 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q2, 1)}</a:t>
            </a:r>
          </a:p>
          <a:p>
            <a:r>
              <a:rPr lang="en-US" sz="2400" b="1">
                <a:ln>
                  <a:solidFill>
                    <a:schemeClr val="tx1"/>
                  </a:solidFill>
                </a:ln>
              </a:rPr>
              <a:t>              = 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closure{q1}</a:t>
            </a:r>
          </a:p>
          <a:p>
            <a:r>
              <a:rPr lang="en-US" sz="2400" b="1">
                <a:ln>
                  <a:solidFill>
                    <a:schemeClr val="tx1"/>
                  </a:solidFill>
                </a:ln>
              </a:rPr>
              <a:t>              = {q1, q2}         call it as state B</a:t>
            </a:r>
            <a:endParaRPr lang="en-US" sz="24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Epsilon-Closure (</a:t>
            </a:r>
            <a:r>
              <a:rPr lang="az-Cyrl-AZ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є-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closure)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303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0" y="944004"/>
            <a:ext cx="8921137" cy="550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δ'(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A, 2)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closure{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q0, q1, q2), 2)}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             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closure{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q0, 2) ∪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q1, 2) ∪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q2, 2)}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             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closure{q2} 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              = {q2}         call it state C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Thus we have obtained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1.	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δ'(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A, 0) = A  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2.	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δ'(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A, 1) = B  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3.	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δ'(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A, 2) = C  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The partial DFA will be:</a:t>
            </a: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Epsilon-Closure (</a:t>
            </a:r>
            <a:r>
              <a:rPr lang="az-Cyrl-AZ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є-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closure)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428F54-F3AB-85B8-E959-700816D1AD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72" y="3933056"/>
            <a:ext cx="3468925" cy="233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273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0" y="944004"/>
            <a:ext cx="8921137" cy="550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Now we will find the transitions on states B and C for each input.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Hence</a:t>
            </a:r>
          </a:p>
          <a:p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δ'(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B, 0)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closure{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q1, q2), 0)}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             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closure{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q1, 0) ∪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q2, 0)}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             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closure{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ϕ}</a:t>
            </a:r>
          </a:p>
          <a:p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              = ϕ</a:t>
            </a:r>
          </a:p>
          <a:p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δ'(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B, 1)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closure{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q1, q2), 1)}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             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closure{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q1, 1) ∪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q2, 1)}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             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closure{q1}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              = {q1, q2}         i.e. state B itself</a:t>
            </a:r>
          </a:p>
          <a:p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δ'(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B, 2)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closure{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q1, q2), 2)}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             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closure{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q1, 2) ∪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q2, 2)}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              = </a:t>
            </a:r>
            <a:r>
              <a:rPr lang="el-GR" sz="2400" b="1" dirty="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closure{q2}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              = {q2}         i.e. state C itself</a:t>
            </a: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Epsilon-Closure (</a:t>
            </a:r>
            <a:r>
              <a:rPr lang="az-Cyrl-AZ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є-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closure)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751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29395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  <a:p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Finite automata with and without epsilon transitions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21E56F-F0C0-1A6A-ED15-180ECB5A8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57" y="1916832"/>
            <a:ext cx="7992077" cy="3240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561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0" y="944004"/>
            <a:ext cx="8921137" cy="550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Thus we have obtained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1.	δ'(B, 0) = ϕ  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2.	δ'(B, 1) = B  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3.	δ'(B, 2) = C  </a:t>
            </a: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The partial transition diagram will be</a:t>
            </a: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Epsilon-Closure (</a:t>
            </a:r>
            <a:r>
              <a:rPr lang="az-Cyrl-AZ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є-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closure)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C5AA90-709E-0A6A-1743-FB70AC3486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328" y="3407229"/>
            <a:ext cx="3346994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376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0" y="944004"/>
            <a:ext cx="8921137" cy="550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>
                <a:ln>
                  <a:solidFill>
                    <a:schemeClr val="tx1"/>
                  </a:solidFill>
                </a:ln>
              </a:rPr>
              <a:t>Now we will obtain transitions for C:</a:t>
            </a:r>
          </a:p>
          <a:p>
            <a:r>
              <a:rPr lang="el-GR" sz="2400" b="1">
                <a:ln>
                  <a:solidFill>
                    <a:schemeClr val="tx1"/>
                  </a:solidFill>
                </a:ln>
              </a:rPr>
              <a:t>δ'(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C, 0) = 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closure{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q2, 0)}</a:t>
            </a:r>
          </a:p>
          <a:p>
            <a:r>
              <a:rPr lang="en-US" sz="2400" b="1">
                <a:ln>
                  <a:solidFill>
                    <a:schemeClr val="tx1"/>
                  </a:solidFill>
                </a:ln>
              </a:rPr>
              <a:t>              = 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closure{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ϕ}</a:t>
            </a:r>
          </a:p>
          <a:p>
            <a:r>
              <a:rPr lang="el-GR" sz="2400" b="1">
                <a:ln>
                  <a:solidFill>
                    <a:schemeClr val="tx1"/>
                  </a:solidFill>
                </a:ln>
              </a:rPr>
              <a:t>              = ϕ</a:t>
            </a:r>
          </a:p>
          <a:p>
            <a:endParaRPr lang="el-GR" sz="2400" b="1">
              <a:ln>
                <a:solidFill>
                  <a:schemeClr val="tx1"/>
                </a:solidFill>
              </a:ln>
            </a:endParaRPr>
          </a:p>
          <a:p>
            <a:r>
              <a:rPr lang="el-GR" sz="2400" b="1">
                <a:ln>
                  <a:solidFill>
                    <a:schemeClr val="tx1"/>
                  </a:solidFill>
                </a:ln>
              </a:rPr>
              <a:t>δ'(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C, 1) = 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closure{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q2, 1)}</a:t>
            </a:r>
          </a:p>
          <a:p>
            <a:r>
              <a:rPr lang="en-US" sz="2400" b="1">
                <a:ln>
                  <a:solidFill>
                    <a:schemeClr val="tx1"/>
                  </a:solidFill>
                </a:ln>
              </a:rPr>
              <a:t>              = 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closure{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ϕ}</a:t>
            </a:r>
          </a:p>
          <a:p>
            <a:r>
              <a:rPr lang="el-GR" sz="2400" b="1">
                <a:ln>
                  <a:solidFill>
                    <a:schemeClr val="tx1"/>
                  </a:solidFill>
                </a:ln>
              </a:rPr>
              <a:t>              = ϕ</a:t>
            </a:r>
          </a:p>
          <a:p>
            <a:endParaRPr lang="el-GR" sz="2400" b="1">
              <a:ln>
                <a:solidFill>
                  <a:schemeClr val="tx1"/>
                </a:solidFill>
              </a:ln>
            </a:endParaRPr>
          </a:p>
          <a:p>
            <a:r>
              <a:rPr lang="el-GR" sz="2400" b="1">
                <a:ln>
                  <a:solidFill>
                    <a:schemeClr val="tx1"/>
                  </a:solidFill>
                </a:ln>
              </a:rPr>
              <a:t>δ'(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C, 2) = 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closure{</a:t>
            </a:r>
            <a:r>
              <a:rPr lang="el-GR" sz="2400" b="1">
                <a:ln>
                  <a:solidFill>
                    <a:schemeClr val="tx1"/>
                  </a:solidFill>
                </a:ln>
              </a:rPr>
              <a:t>δ(</a:t>
            </a:r>
            <a:r>
              <a:rPr lang="en-US" sz="2400" b="1">
                <a:ln>
                  <a:solidFill>
                    <a:schemeClr val="tx1"/>
                  </a:solidFill>
                </a:ln>
              </a:rPr>
              <a:t>q2, 2)}</a:t>
            </a:r>
          </a:p>
          <a:p>
            <a:r>
              <a:rPr lang="en-US" sz="2400" b="1">
                <a:ln>
                  <a:solidFill>
                    <a:schemeClr val="tx1"/>
                  </a:solidFill>
                </a:ln>
              </a:rPr>
              <a:t>              = {q2}</a:t>
            </a:r>
          </a:p>
          <a:p>
            <a:r>
              <a:rPr lang="en-US" sz="2400" b="1">
                <a:ln>
                  <a:solidFill>
                    <a:schemeClr val="tx1"/>
                  </a:solidFill>
                </a:ln>
              </a:rPr>
              <a:t>Hence the DFA is</a:t>
            </a:r>
            <a:endParaRPr lang="en-US" sz="24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Epsilon-Closure (</a:t>
            </a:r>
            <a:r>
              <a:rPr lang="az-Cyrl-AZ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є-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closure)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3839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0" y="944004"/>
            <a:ext cx="8921137" cy="550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endParaRPr lang="en-US" sz="2400" b="1" dirty="0">
              <a:ln>
                <a:solidFill>
                  <a:schemeClr val="tx1"/>
                </a:solidFill>
              </a:ln>
            </a:endParaRPr>
          </a:p>
          <a:p>
            <a:r>
              <a:rPr lang="en-US" sz="2400" b="1" dirty="0">
                <a:ln>
                  <a:solidFill>
                    <a:schemeClr val="tx1"/>
                  </a:solidFill>
                </a:ln>
              </a:rPr>
              <a:t>As A = {q0, q1, q2} in which final state q2 lies hence A is final state. B = {q1, q2} in which the state q2 lies hence B is also final state. C = {q2}, the state q2 lies hence C is also a final state.</a:t>
            </a: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Epsilon-Closure (</a:t>
            </a:r>
            <a:r>
              <a:rPr lang="az-Cyrl-AZ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є-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closure)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F83259-3FD6-0C85-959C-8B0BB10CFA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995315"/>
            <a:ext cx="4197946" cy="295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1801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62052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Epsilon-Closure (</a:t>
            </a:r>
            <a:r>
              <a:rPr lang="az-Cyrl-AZ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є-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closure)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89C54B-2430-C8B6-C0F1-2C6954A2D1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8" y="1398117"/>
            <a:ext cx="7972731" cy="88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1D37659-93B7-A5F4-AF92-62FA58A6C5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705" y="2660992"/>
            <a:ext cx="8395093" cy="292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7249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62052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Epsilon-Closure (</a:t>
            </a:r>
            <a:r>
              <a:rPr lang="az-Cyrl-AZ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є-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closure)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89C54B-2430-C8B6-C0F1-2C6954A2D1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8" y="1398117"/>
            <a:ext cx="7972731" cy="88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1D37659-93B7-A5F4-AF92-62FA58A6C5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705" y="2660992"/>
            <a:ext cx="8395093" cy="292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743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29395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ln>
                  <a:solidFill>
                    <a:schemeClr val="tx1"/>
                  </a:solidFill>
                </a:ln>
              </a:rPr>
              <a:t>Problems</a:t>
            </a: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r>
              <a:rPr lang="en-US" sz="2400" dirty="0">
                <a:ln>
                  <a:solidFill>
                    <a:schemeClr val="tx1"/>
                  </a:solidFill>
                </a:ln>
              </a:rPr>
              <a:t>1.	Construct є-NFA for accepting the keywords either web or </a:t>
            </a:r>
            <a:r>
              <a:rPr lang="en-US" sz="2400" dirty="0" err="1">
                <a:ln>
                  <a:solidFill>
                    <a:schemeClr val="tx1"/>
                  </a:solidFill>
                </a:ln>
              </a:rPr>
              <a:t>ebay</a:t>
            </a: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r>
              <a:rPr lang="en-US" sz="2400" dirty="0">
                <a:ln>
                  <a:solidFill>
                    <a:schemeClr val="tx1"/>
                  </a:solidFill>
                </a:ln>
              </a:rPr>
              <a:t>Construct є-NFA for accepting the keywords either if or for</a:t>
            </a: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Finite automata with and without epsilon transitions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6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29395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Finite automata with and without epsilon transitions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7BB7F6-BE1B-57D7-5F20-82C313FF37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2" y="1165112"/>
            <a:ext cx="8702962" cy="299323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DDD2857-AFEB-5800-D218-603691DB65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24" y="4122627"/>
            <a:ext cx="3312368" cy="5744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F8C4E24-E6A1-AFBE-5B38-63B6614D70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75" y="4613915"/>
            <a:ext cx="8281123" cy="12563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5336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29395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Finite automata with and without epsilon transitions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3D1F49A-4AD1-18E9-2F7E-32005185C6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52624"/>
            <a:ext cx="5594938" cy="26964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4050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29395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Finite automata with and without epsilon transitions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FF2EE8-E23F-0CF4-C8FF-444ED70F8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29395"/>
            <a:ext cx="6985381" cy="49786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3702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62052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pPr marL="457200" indent="-457200">
              <a:buAutoNum type="arabicPeriod" startAt="2"/>
            </a:pPr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  <a:p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Epsilon-Closure (</a:t>
            </a:r>
            <a:r>
              <a:rPr lang="az-Cyrl-AZ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є-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closure)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89C54B-2430-C8B6-C0F1-2C6954A2D1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8" y="1398117"/>
            <a:ext cx="7972731" cy="88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1D37659-93B7-A5F4-AF92-62FA58A6C5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705" y="2660992"/>
            <a:ext cx="8395093" cy="292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84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9209" y="1162052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IN" sz="2400" dirty="0">
              <a:ln>
                <a:solidFill>
                  <a:schemeClr val="tx1"/>
                </a:solidFill>
              </a:ln>
            </a:endParaRPr>
          </a:p>
          <a:p>
            <a:endParaRPr lang="en-IN" sz="2400" dirty="0">
              <a:ln>
                <a:solidFill>
                  <a:schemeClr val="tx1"/>
                </a:solidFill>
              </a:ln>
            </a:endParaRPr>
          </a:p>
          <a:p>
            <a:endParaRPr lang="en-IN" sz="2400" dirty="0">
              <a:ln>
                <a:solidFill>
                  <a:schemeClr val="tx1"/>
                </a:solidFill>
              </a:ln>
            </a:endParaRPr>
          </a:p>
          <a:p>
            <a:endParaRPr lang="en-IN" sz="2400" dirty="0">
              <a:ln>
                <a:solidFill>
                  <a:schemeClr val="tx1"/>
                </a:solidFill>
              </a:ln>
            </a:endParaRPr>
          </a:p>
          <a:p>
            <a:endParaRPr lang="en-IN" sz="2400" dirty="0">
              <a:ln>
                <a:solidFill>
                  <a:schemeClr val="tx1"/>
                </a:solidFill>
              </a:ln>
            </a:endParaRPr>
          </a:p>
          <a:p>
            <a:endParaRPr lang="en-IN" sz="2400" dirty="0">
              <a:ln>
                <a:solidFill>
                  <a:schemeClr val="tx1"/>
                </a:solidFill>
              </a:ln>
            </a:endParaRPr>
          </a:p>
          <a:p>
            <a:endParaRPr lang="en-IN" sz="2400" dirty="0">
              <a:ln>
                <a:solidFill>
                  <a:schemeClr val="tx1"/>
                </a:solidFill>
              </a:ln>
            </a:endParaRPr>
          </a:p>
          <a:p>
            <a:endParaRPr lang="en-IN" sz="2400" dirty="0">
              <a:ln>
                <a:solidFill>
                  <a:schemeClr val="tx1"/>
                </a:solidFill>
              </a:ln>
            </a:endParaRPr>
          </a:p>
          <a:p>
            <a:r>
              <a:rPr lang="en-IN" sz="2400" dirty="0">
                <a:ln>
                  <a:solidFill>
                    <a:schemeClr val="tx1"/>
                  </a:solidFill>
                </a:ln>
              </a:rPr>
              <a:t>  </a:t>
            </a:r>
            <a:r>
              <a:rPr lang="az-Cyrl-AZ" sz="2400" dirty="0">
                <a:ln>
                  <a:solidFill>
                    <a:schemeClr val="tx1"/>
                  </a:solidFill>
                </a:ln>
              </a:rPr>
              <a:t>Є-</a:t>
            </a:r>
            <a:r>
              <a:rPr lang="en-US" sz="2400" dirty="0">
                <a:ln>
                  <a:solidFill>
                    <a:schemeClr val="tx1"/>
                  </a:solidFill>
                </a:ln>
              </a:rPr>
              <a:t>closure(1)={1,2,3,4,6}  </a:t>
            </a:r>
          </a:p>
          <a:p>
            <a:r>
              <a:rPr lang="en-IN" sz="2400" dirty="0">
                <a:ln>
                  <a:solidFill>
                    <a:schemeClr val="tx1"/>
                  </a:solidFill>
                </a:ln>
              </a:rPr>
              <a:t>  </a:t>
            </a:r>
            <a:r>
              <a:rPr lang="az-Cyrl-AZ" sz="2400" dirty="0">
                <a:ln>
                  <a:solidFill>
                    <a:schemeClr val="tx1"/>
                  </a:solidFill>
                </a:ln>
              </a:rPr>
              <a:t>Є-</a:t>
            </a:r>
            <a:r>
              <a:rPr lang="en-US" sz="2400" dirty="0">
                <a:ln>
                  <a:solidFill>
                    <a:schemeClr val="tx1"/>
                  </a:solidFill>
                </a:ln>
              </a:rPr>
              <a:t>closure(2)=?</a:t>
            </a:r>
          </a:p>
          <a:p>
            <a:r>
              <a:rPr lang="en-US" sz="2400" dirty="0">
                <a:ln>
                  <a:solidFill>
                    <a:schemeClr val="tx1"/>
                  </a:solidFill>
                </a:ln>
              </a:rPr>
              <a:t>  </a:t>
            </a:r>
            <a:r>
              <a:rPr lang="az-Cyrl-AZ" sz="2400" dirty="0">
                <a:ln>
                  <a:solidFill>
                    <a:schemeClr val="tx1"/>
                  </a:solidFill>
                </a:ln>
              </a:rPr>
              <a:t>Є-</a:t>
            </a:r>
            <a:r>
              <a:rPr lang="en-US" sz="2400" dirty="0">
                <a:ln>
                  <a:solidFill>
                    <a:schemeClr val="tx1"/>
                  </a:solidFill>
                </a:ln>
              </a:rPr>
              <a:t>closure (3)=?</a:t>
            </a:r>
          </a:p>
          <a:p>
            <a:r>
              <a:rPr lang="en-US" sz="2400" dirty="0">
                <a:ln>
                  <a:solidFill>
                    <a:schemeClr val="tx1"/>
                  </a:solidFill>
                </a:ln>
              </a:rPr>
              <a:t>  </a:t>
            </a:r>
            <a:r>
              <a:rPr lang="az-Cyrl-AZ" sz="2400" dirty="0">
                <a:ln>
                  <a:solidFill>
                    <a:schemeClr val="tx1"/>
                  </a:solidFill>
                </a:ln>
              </a:rPr>
              <a:t>Є-</a:t>
            </a:r>
            <a:r>
              <a:rPr lang="en-US" sz="2400" dirty="0">
                <a:ln>
                  <a:solidFill>
                    <a:schemeClr val="tx1"/>
                  </a:solidFill>
                </a:ln>
              </a:rPr>
              <a:t>closure (4)=?</a:t>
            </a:r>
          </a:p>
          <a:p>
            <a:r>
              <a:rPr lang="en-US" sz="2400" dirty="0">
                <a:ln>
                  <a:solidFill>
                    <a:schemeClr val="tx1"/>
                  </a:solidFill>
                </a:ln>
              </a:rPr>
              <a:t>  </a:t>
            </a:r>
            <a:r>
              <a:rPr lang="az-Cyrl-AZ" sz="2400" dirty="0">
                <a:ln>
                  <a:solidFill>
                    <a:schemeClr val="tx1"/>
                  </a:solidFill>
                </a:ln>
              </a:rPr>
              <a:t>Є-</a:t>
            </a:r>
            <a:r>
              <a:rPr lang="en-US" sz="2400" dirty="0">
                <a:ln>
                  <a:solidFill>
                    <a:schemeClr val="tx1"/>
                  </a:solidFill>
                </a:ln>
              </a:rPr>
              <a:t>closure (5)=?</a:t>
            </a: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Epsilon-Closure (</a:t>
            </a:r>
            <a:r>
              <a:rPr lang="az-Cyrl-AZ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є-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closure)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A6C0AF9-2888-4BCC-BA17-E6771DEC08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744" y="1162052"/>
            <a:ext cx="6840760" cy="296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451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-21502" y="1162052"/>
            <a:ext cx="8921137" cy="5247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400">
                <a:ln>
                  <a:solidFill>
                    <a:schemeClr val="tx1"/>
                  </a:solidFill>
                </a:ln>
              </a:rPr>
              <a:t>1.	ε-</a:t>
            </a:r>
            <a:r>
              <a:rPr lang="en-US" sz="2400">
                <a:ln>
                  <a:solidFill>
                    <a:schemeClr val="tx1"/>
                  </a:solidFill>
                </a:ln>
              </a:rPr>
              <a:t>closure(q0) = {q0}  </a:t>
            </a:r>
          </a:p>
          <a:p>
            <a:r>
              <a:rPr lang="en-US" sz="2400">
                <a:ln>
                  <a:solidFill>
                    <a:schemeClr val="tx1"/>
                  </a:solidFill>
                </a:ln>
              </a:rPr>
              <a:t>2.	</a:t>
            </a:r>
            <a:r>
              <a:rPr lang="el-GR" sz="240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>
                <a:ln>
                  <a:solidFill>
                    <a:schemeClr val="tx1"/>
                  </a:solidFill>
                </a:ln>
              </a:rPr>
              <a:t>closure(q1) = {q1, q2}  </a:t>
            </a:r>
          </a:p>
          <a:p>
            <a:r>
              <a:rPr lang="en-US" sz="2400">
                <a:ln>
                  <a:solidFill>
                    <a:schemeClr val="tx1"/>
                  </a:solidFill>
                </a:ln>
              </a:rPr>
              <a:t>3.	</a:t>
            </a:r>
            <a:r>
              <a:rPr lang="el-GR" sz="2400">
                <a:ln>
                  <a:solidFill>
                    <a:schemeClr val="tx1"/>
                  </a:solidFill>
                </a:ln>
              </a:rPr>
              <a:t>ε-</a:t>
            </a:r>
            <a:r>
              <a:rPr lang="en-US" sz="2400">
                <a:ln>
                  <a:solidFill>
                    <a:schemeClr val="tx1"/>
                  </a:solidFill>
                </a:ln>
              </a:rPr>
              <a:t>closure(q2) = {q2} </a:t>
            </a:r>
            <a:endParaRPr lang="en-US" sz="24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5359" y="116632"/>
            <a:ext cx="7769614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Epsilon-Closure (</a:t>
            </a:r>
            <a:r>
              <a:rPr lang="az-Cyrl-AZ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є-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closure)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10" name="Picture 9" descr="Eliminating Null Transitions">
            <a:extLst>
              <a:ext uri="{FF2B5EF4-FFF2-40B4-BE49-F238E27FC236}">
                <a16:creationId xmlns:a16="http://schemas.microsoft.com/office/drawing/2014/main" id="{1A28B1E5-B2A7-19A5-05E7-09C1CC3C4D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1504916"/>
            <a:ext cx="6012165" cy="13480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3198055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</TotalTime>
  <Words>1826</Words>
  <Application>Microsoft Office PowerPoint</Application>
  <PresentationFormat>On-screen Show (4:3)</PresentationFormat>
  <Paragraphs>348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Berlin Sans FB</vt:lpstr>
      <vt:lpstr>Brush Script MT</vt:lpstr>
      <vt:lpstr>Calibri</vt:lpstr>
      <vt:lpstr>Calibri Light</vt:lpstr>
      <vt:lpstr>Franklin Gothic Book</vt:lpstr>
      <vt:lpstr>Times New Roman</vt:lpstr>
      <vt:lpstr>Wingdings 2</vt:lpstr>
      <vt:lpstr>Technic</vt:lpstr>
      <vt:lpstr>Metropolitan</vt:lpstr>
      <vt:lpstr>Finite automata with and without epsilon transitions </vt:lpstr>
      <vt:lpstr>Finite automata with and without epsilon transitions </vt:lpstr>
      <vt:lpstr>Finite automata with and without epsilon transitions </vt:lpstr>
      <vt:lpstr>Finite automata with and without epsilon transitions </vt:lpstr>
      <vt:lpstr>Finite automata with and without epsilon transitions </vt:lpstr>
      <vt:lpstr>Finite automata with and without epsilon transitions </vt:lpstr>
      <vt:lpstr>Epsilon-Closure (є-closure)</vt:lpstr>
      <vt:lpstr>Epsilon-Closure (є-closure)</vt:lpstr>
      <vt:lpstr>Epsilon-Closure (є-closure)</vt:lpstr>
      <vt:lpstr>Eliminating є moves in NFA (convert є-NFA to DFA)</vt:lpstr>
      <vt:lpstr>Epsilon-Closure (є-closure)</vt:lpstr>
      <vt:lpstr>Epsilon-Closure (є-closure)</vt:lpstr>
      <vt:lpstr>Epsilon-Closure (є-closure)</vt:lpstr>
      <vt:lpstr>Epsilon-Closure (є-closure)</vt:lpstr>
      <vt:lpstr>Epsilon-Closure (є-closure)</vt:lpstr>
      <vt:lpstr>Epsilon-Closure (є-closure)</vt:lpstr>
      <vt:lpstr>Epsilon-Closure (є-closure)</vt:lpstr>
      <vt:lpstr>Epsilon-Closure (є-closure)</vt:lpstr>
      <vt:lpstr>Epsilon-Closure (є-closure)</vt:lpstr>
      <vt:lpstr>Epsilon-Closure (є-closure)</vt:lpstr>
      <vt:lpstr>Epsilon-Closure (є-closure)</vt:lpstr>
      <vt:lpstr>Epsilon-Closure (є-closure)</vt:lpstr>
      <vt:lpstr>Epsilon-Closure (є-closure)</vt:lpstr>
      <vt:lpstr>Epsilon-Closure (є-closure)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Sirisha</dc:creator>
  <cp:lastModifiedBy>rajendra prasad</cp:lastModifiedBy>
  <cp:revision>115</cp:revision>
  <dcterms:created xsi:type="dcterms:W3CDTF">2019-07-11T08:42:48Z</dcterms:created>
  <dcterms:modified xsi:type="dcterms:W3CDTF">2023-10-24T02:35:58Z</dcterms:modified>
</cp:coreProperties>
</file>